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678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398a2ec1-490a-4044-8e25-3733901422d8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398a2ec1-490a-4044-8e25-3733901422d8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e-sfera.hr/dodatni-digitalni-sadrzaji/398a2ec1-490a-4044-8e25-3733901422d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Me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the</a:t>
            </a:r>
            <a:r>
              <a:rPr lang="hr-HR" sz="6600" b="1" dirty="0">
                <a:solidFill>
                  <a:srgbClr val="FF0000"/>
                </a:solidFill>
              </a:rPr>
              <a:t> World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Eat</a:t>
            </a:r>
            <a:r>
              <a:rPr lang="hr-HR" sz="6600" dirty="0"/>
              <a:t> </a:t>
            </a:r>
            <a:r>
              <a:rPr lang="hr-HR" sz="6600" dirty="0" err="1"/>
              <a:t>well</a:t>
            </a:r>
            <a:r>
              <a:rPr lang="hr-HR" sz="6600" dirty="0"/>
              <a:t> – </a:t>
            </a:r>
            <a:r>
              <a:rPr lang="hr-HR" sz="6600" dirty="0" err="1"/>
              <a:t>feel</a:t>
            </a:r>
            <a:r>
              <a:rPr lang="hr-HR" sz="6600" dirty="0"/>
              <a:t> </a:t>
            </a:r>
            <a:r>
              <a:rPr lang="hr-HR" sz="6600" dirty="0" err="1"/>
              <a:t>well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F07554-1938-44C9-AACD-BC984C67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28" y="206187"/>
            <a:ext cx="6338047" cy="340910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18B3346-E704-43E3-A716-7AB38519E1CB}"/>
              </a:ext>
            </a:extLst>
          </p:cNvPr>
          <p:cNvSpPr txBox="1"/>
          <p:nvPr/>
        </p:nvSpPr>
        <p:spPr>
          <a:xfrm>
            <a:off x="161364" y="206187"/>
            <a:ext cx="54236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Book</a:t>
            </a:r>
            <a:r>
              <a:rPr lang="hr-HR" sz="2400" dirty="0"/>
              <a:t>, </a:t>
            </a:r>
            <a:r>
              <a:rPr lang="hr-HR" sz="2400" dirty="0" err="1"/>
              <a:t>page</a:t>
            </a:r>
            <a:r>
              <a:rPr lang="hr-HR" sz="2400" dirty="0"/>
              <a:t> 89</a:t>
            </a:r>
          </a:p>
          <a:p>
            <a:endParaRPr lang="hr-HR" sz="2400" dirty="0"/>
          </a:p>
          <a:p>
            <a:pPr algn="ctr">
              <a:lnSpc>
                <a:spcPct val="150000"/>
              </a:lnSpc>
            </a:pPr>
            <a:r>
              <a:rPr lang="hr-HR" sz="2400" dirty="0"/>
              <a:t>How </a:t>
            </a:r>
            <a:r>
              <a:rPr lang="hr-HR" sz="2400" dirty="0" err="1"/>
              <a:t>often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</a:t>
            </a:r>
            <a:r>
              <a:rPr lang="hr-HR" sz="2400" dirty="0" err="1"/>
              <a:t>smoothie</a:t>
            </a:r>
            <a:r>
              <a:rPr lang="hr-HR" sz="24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healthy</a:t>
            </a:r>
            <a:r>
              <a:rPr lang="hr-HR" sz="2400" dirty="0"/>
              <a:t>?</a:t>
            </a:r>
          </a:p>
          <a:p>
            <a:pPr algn="ctr">
              <a:lnSpc>
                <a:spcPct val="150000"/>
              </a:lnSpc>
            </a:pPr>
            <a:endParaRPr lang="hr-HR" sz="2400" dirty="0"/>
          </a:p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:</a:t>
            </a:r>
          </a:p>
          <a:p>
            <a:pPr algn="ctr"/>
            <a:r>
              <a:rPr lang="hr-HR" sz="2400" dirty="0"/>
              <a:t>How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glasses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water </a:t>
            </a:r>
            <a:r>
              <a:rPr lang="hr-HR" sz="2400" dirty="0" err="1"/>
              <a:t>should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drink</a:t>
            </a:r>
            <a:r>
              <a:rPr lang="hr-HR" sz="2400" dirty="0"/>
              <a:t> </a:t>
            </a:r>
            <a:r>
              <a:rPr lang="hr-HR" sz="2400" dirty="0" err="1"/>
              <a:t>every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healthy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A5FE57C8-08C4-44CF-8FE6-FFDF050DDE04}"/>
              </a:ext>
            </a:extLst>
          </p:cNvPr>
          <p:cNvSpPr/>
          <p:nvPr/>
        </p:nvSpPr>
        <p:spPr>
          <a:xfrm>
            <a:off x="259976" y="995082"/>
            <a:ext cx="5091952" cy="1646836"/>
          </a:xfrm>
          <a:prstGeom prst="rect">
            <a:avLst/>
          </a:prstGeom>
          <a:noFill/>
          <a:ln w="38100">
            <a:solidFill>
              <a:srgbClr val="B80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65316F1-60B0-4747-9B03-A11EECD0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94" y="3800233"/>
            <a:ext cx="4038600" cy="3105150"/>
          </a:xfrm>
          <a:prstGeom prst="rect">
            <a:avLst/>
          </a:prstGeom>
        </p:spPr>
      </p:pic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52F79264-2B51-4890-BEF4-EC95C311D162}"/>
              </a:ext>
            </a:extLst>
          </p:cNvPr>
          <p:cNvCxnSpPr/>
          <p:nvPr/>
        </p:nvCxnSpPr>
        <p:spPr>
          <a:xfrm>
            <a:off x="6633882" y="1335741"/>
            <a:ext cx="457200" cy="0"/>
          </a:xfrm>
          <a:prstGeom prst="line">
            <a:avLst/>
          </a:prstGeom>
          <a:ln>
            <a:solidFill>
              <a:srgbClr val="B80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3BADB1C-E91E-4D2A-A095-8588634E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2" y="129497"/>
            <a:ext cx="5738812" cy="42468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C02A557-0707-486D-8942-CF213B2B0116}"/>
              </a:ext>
            </a:extLst>
          </p:cNvPr>
          <p:cNvSpPr txBox="1"/>
          <p:nvPr/>
        </p:nvSpPr>
        <p:spPr>
          <a:xfrm>
            <a:off x="7745259" y="433267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61.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5E7239-23FC-4525-8F83-783D7E45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18497"/>
            <a:ext cx="6248400" cy="432435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8AEF31F-6007-440F-A0A0-709405758748}"/>
              </a:ext>
            </a:extLst>
          </p:cNvPr>
          <p:cNvSpPr txBox="1"/>
          <p:nvPr/>
        </p:nvSpPr>
        <p:spPr>
          <a:xfrm>
            <a:off x="908936" y="968189"/>
            <a:ext cx="223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strawberries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E71D5F9-706A-4ED4-B16B-D59E38C6C5C9}"/>
              </a:ext>
            </a:extLst>
          </p:cNvPr>
          <p:cNvSpPr txBox="1"/>
          <p:nvPr/>
        </p:nvSpPr>
        <p:spPr>
          <a:xfrm>
            <a:off x="1349257" y="1256050"/>
            <a:ext cx="1402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pineapple</a:t>
            </a:r>
            <a:endParaRPr lang="hr-HR" sz="20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CD53C1D-3CC6-4667-8213-1774194E4311}"/>
              </a:ext>
            </a:extLst>
          </p:cNvPr>
          <p:cNvSpPr txBox="1"/>
          <p:nvPr/>
        </p:nvSpPr>
        <p:spPr>
          <a:xfrm>
            <a:off x="1906120" y="1543911"/>
            <a:ext cx="1402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milk</a:t>
            </a:r>
            <a:endParaRPr lang="hr-HR" sz="20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884313D-8CDB-4091-B86E-37B8A51E70ED}"/>
              </a:ext>
            </a:extLst>
          </p:cNvPr>
          <p:cNvSpPr txBox="1"/>
          <p:nvPr/>
        </p:nvSpPr>
        <p:spPr>
          <a:xfrm>
            <a:off x="1413235" y="1800888"/>
            <a:ext cx="1402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yoghurt</a:t>
            </a:r>
            <a:endParaRPr lang="hr-HR" sz="2000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0A6FBD9-AAAD-490B-B480-F0F1856E3E4C}"/>
              </a:ext>
            </a:extLst>
          </p:cNvPr>
          <p:cNvSpPr txBox="1"/>
          <p:nvPr/>
        </p:nvSpPr>
        <p:spPr>
          <a:xfrm>
            <a:off x="1659678" y="2067519"/>
            <a:ext cx="1402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honey</a:t>
            </a:r>
            <a:endParaRPr lang="hr-HR" sz="2000" dirty="0"/>
          </a:p>
        </p:txBody>
      </p:sp>
      <p:pic>
        <p:nvPicPr>
          <p:cNvPr id="15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1F71AF79-29E3-4C76-8F7F-490A6B8E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4" y="5209018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58324B89-B6AB-44E3-AEBA-D285D33242F8}"/>
              </a:ext>
            </a:extLst>
          </p:cNvPr>
          <p:cNvSpPr txBox="1"/>
          <p:nvPr/>
        </p:nvSpPr>
        <p:spPr>
          <a:xfrm>
            <a:off x="1687624" y="4703855"/>
            <a:ext cx="41804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b="1" i="1" dirty="0" err="1"/>
              <a:t>Self</a:t>
            </a:r>
            <a:r>
              <a:rPr lang="hr-HR" sz="2000" b="1" i="1" dirty="0"/>
              <a:t> </a:t>
            </a:r>
            <a:r>
              <a:rPr lang="hr-HR" sz="2000" b="1" i="1" dirty="0" err="1"/>
              <a:t>check</a:t>
            </a:r>
            <a:r>
              <a:rPr lang="hr-HR" sz="2000" i="1" dirty="0"/>
              <a:t>.</a:t>
            </a:r>
            <a:r>
              <a:rPr lang="hr-HR" sz="2000" dirty="0"/>
              <a:t> </a:t>
            </a:r>
            <a:r>
              <a:rPr lang="hr-HR" sz="2000" dirty="0" err="1"/>
              <a:t>Complete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tasks</a:t>
            </a:r>
            <a:r>
              <a:rPr lang="hr-HR" sz="2000" dirty="0"/>
              <a:t>.</a:t>
            </a:r>
            <a:r>
              <a:rPr lang="hr-HR" sz="2000" i="1" dirty="0"/>
              <a:t> </a:t>
            </a:r>
          </a:p>
          <a:p>
            <a:pPr algn="ctr"/>
            <a:endParaRPr lang="hr-HR" sz="2000" i="1" dirty="0"/>
          </a:p>
          <a:p>
            <a:pPr algn="ctr"/>
            <a:r>
              <a:rPr lang="hr-HR" sz="2000" dirty="0">
                <a:hlinkClick r:id="rId6"/>
              </a:rPr>
              <a:t>https://www.e-sfera.hr/dodatni-digitalni-sadrzaji/398a2ec1-490a-4044-8e25-3733901422d8/</a:t>
            </a:r>
            <a:r>
              <a:rPr lang="hr-HR" sz="2000" dirty="0"/>
              <a:t>  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0AFF5CCD-8EBD-49F1-8CB2-915874F7C62A}"/>
              </a:ext>
            </a:extLst>
          </p:cNvPr>
          <p:cNvSpPr/>
          <p:nvPr/>
        </p:nvSpPr>
        <p:spPr>
          <a:xfrm>
            <a:off x="227444" y="4480672"/>
            <a:ext cx="5783110" cy="2162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5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8ED3AD1-DCF4-4EB4-8112-27CEA560C653}"/>
              </a:ext>
            </a:extLst>
          </p:cNvPr>
          <p:cNvSpPr txBox="1"/>
          <p:nvPr/>
        </p:nvSpPr>
        <p:spPr>
          <a:xfrm>
            <a:off x="399495" y="230819"/>
            <a:ext cx="8620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pPr algn="ctr"/>
            <a:r>
              <a:rPr lang="hr-HR" sz="3600" b="1" dirty="0" err="1"/>
              <a:t>Eat</a:t>
            </a:r>
            <a:r>
              <a:rPr lang="hr-HR" sz="3600" b="1" dirty="0"/>
              <a:t> </a:t>
            </a:r>
            <a:r>
              <a:rPr lang="hr-HR" sz="3600" b="1" dirty="0" err="1"/>
              <a:t>well</a:t>
            </a:r>
            <a:r>
              <a:rPr lang="hr-HR" sz="3600" b="1" dirty="0"/>
              <a:t> – </a:t>
            </a:r>
            <a:r>
              <a:rPr lang="hr-HR" sz="3600" b="1" dirty="0" err="1"/>
              <a:t>feel</a:t>
            </a:r>
            <a:r>
              <a:rPr lang="hr-HR" sz="3600" b="1" dirty="0"/>
              <a:t> </a:t>
            </a:r>
            <a:r>
              <a:rPr lang="hr-HR" sz="3600" b="1" dirty="0" err="1"/>
              <a:t>well</a:t>
            </a:r>
            <a:endParaRPr lang="hr-HR" sz="3600" b="1" dirty="0"/>
          </a:p>
        </p:txBody>
      </p:sp>
      <p:pic>
        <p:nvPicPr>
          <p:cNvPr id="2" name="40_lesson_15_pam_and_mia_1">
            <a:hlinkClick r:id="" action="ppaction://media"/>
            <a:extLst>
              <a:ext uri="{FF2B5EF4-FFF2-40B4-BE49-F238E27FC236}">
                <a16:creationId xmlns:a16="http://schemas.microsoft.com/office/drawing/2014/main" id="{E442495F-E6C2-4AFB-87BB-B4B9A2AAB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6375" y="1906140"/>
            <a:ext cx="487363" cy="48736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7622AF3-2469-4DC6-ADB0-A4B0C3216369}"/>
              </a:ext>
            </a:extLst>
          </p:cNvPr>
          <p:cNvSpPr txBox="1"/>
          <p:nvPr/>
        </p:nvSpPr>
        <p:spPr>
          <a:xfrm>
            <a:off x="266330" y="1906140"/>
            <a:ext cx="621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86.</a:t>
            </a:r>
          </a:p>
          <a:p>
            <a:r>
              <a:rPr lang="hr-HR" sz="2400" dirty="0" err="1"/>
              <a:t>Listen</a:t>
            </a:r>
            <a:r>
              <a:rPr lang="hr-HR" sz="2400" dirty="0"/>
              <a:t> to Mia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Pam</a:t>
            </a:r>
            <a:r>
              <a:rPr lang="hr-HR" sz="2400" dirty="0"/>
              <a:t>. Who </a:t>
            </a:r>
            <a:r>
              <a:rPr lang="hr-HR" sz="2400" dirty="0" err="1"/>
              <a:t>eats</a:t>
            </a:r>
            <a:r>
              <a:rPr lang="hr-HR" sz="2400" dirty="0"/>
              <a:t> </a:t>
            </a:r>
            <a:r>
              <a:rPr lang="hr-HR" sz="2400" dirty="0" err="1"/>
              <a:t>healthy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BCA36C2-1D73-40D5-B51C-E3CFD6679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905" y="359495"/>
            <a:ext cx="1228725" cy="9429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658A68-9421-4B13-BCCD-29284512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155" y="326157"/>
            <a:ext cx="1600200" cy="10096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97DD902-D8C2-4D42-93E4-455DF39EB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11" y="4203854"/>
            <a:ext cx="5161810" cy="216217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0A932A6-50C5-491F-B413-57F528452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1661" y="4025131"/>
            <a:ext cx="5241938" cy="234089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07FB61EB-C979-40B3-A484-48C0DC39DED3}"/>
              </a:ext>
            </a:extLst>
          </p:cNvPr>
          <p:cNvSpPr txBox="1"/>
          <p:nvPr/>
        </p:nvSpPr>
        <p:spPr>
          <a:xfrm>
            <a:off x="266330" y="3012574"/>
            <a:ext cx="933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.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numbers</a:t>
            </a:r>
            <a:r>
              <a:rPr lang="hr-HR" sz="2400" dirty="0"/>
              <a:t> 1-17 </a:t>
            </a:r>
            <a:r>
              <a:rPr lang="hr-HR" sz="2400" dirty="0" err="1"/>
              <a:t>next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picture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hear</a:t>
            </a:r>
            <a:r>
              <a:rPr lang="hr-HR" sz="2400" dirty="0"/>
              <a:t>.</a:t>
            </a:r>
          </a:p>
        </p:txBody>
      </p:sp>
      <p:pic>
        <p:nvPicPr>
          <p:cNvPr id="14" name="40_lesson_15_pam_and_mia_1">
            <a:hlinkClick r:id="" action="ppaction://media"/>
            <a:extLst>
              <a:ext uri="{FF2B5EF4-FFF2-40B4-BE49-F238E27FC236}">
                <a16:creationId xmlns:a16="http://schemas.microsoft.com/office/drawing/2014/main" id="{13F87338-8882-4E1B-BD0A-1986FA7F7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06274" y="2983811"/>
            <a:ext cx="487363" cy="487363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22FF24D9-5531-456F-BB24-F6B0F529D8DA}"/>
              </a:ext>
            </a:extLst>
          </p:cNvPr>
          <p:cNvSpPr txBox="1"/>
          <p:nvPr/>
        </p:nvSpPr>
        <p:spPr>
          <a:xfrm>
            <a:off x="1269508" y="5905102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3CF68EC-BCAE-4C98-816A-BE0EF496E0BE}"/>
              </a:ext>
            </a:extLst>
          </p:cNvPr>
          <p:cNvSpPr txBox="1"/>
          <p:nvPr/>
        </p:nvSpPr>
        <p:spPr>
          <a:xfrm>
            <a:off x="6366770" y="4823276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F623B24-9813-4BA2-BA37-DF0111C552DC}"/>
              </a:ext>
            </a:extLst>
          </p:cNvPr>
          <p:cNvSpPr txBox="1"/>
          <p:nvPr/>
        </p:nvSpPr>
        <p:spPr>
          <a:xfrm>
            <a:off x="7367530" y="4813199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870421D-5E25-4628-A647-80FC9E64E39E}"/>
              </a:ext>
            </a:extLst>
          </p:cNvPr>
          <p:cNvSpPr txBox="1"/>
          <p:nvPr/>
        </p:nvSpPr>
        <p:spPr>
          <a:xfrm>
            <a:off x="9805497" y="4851994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A075F58-B05B-4783-BE97-6AAB8303954E}"/>
              </a:ext>
            </a:extLst>
          </p:cNvPr>
          <p:cNvSpPr txBox="1"/>
          <p:nvPr/>
        </p:nvSpPr>
        <p:spPr>
          <a:xfrm>
            <a:off x="7003128" y="5904363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87CCAB2-B9CA-4D61-BB3A-7531C8EA8A5A}"/>
              </a:ext>
            </a:extLst>
          </p:cNvPr>
          <p:cNvSpPr txBox="1"/>
          <p:nvPr/>
        </p:nvSpPr>
        <p:spPr>
          <a:xfrm>
            <a:off x="5015151" y="5958354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3F2B06B-9FA3-48D2-83E0-E8575AD926A8}"/>
              </a:ext>
            </a:extLst>
          </p:cNvPr>
          <p:cNvSpPr txBox="1"/>
          <p:nvPr/>
        </p:nvSpPr>
        <p:spPr>
          <a:xfrm>
            <a:off x="2573711" y="4932324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4CA659D0-E4A5-4175-A651-2CAE57DEE6D4}"/>
              </a:ext>
            </a:extLst>
          </p:cNvPr>
          <p:cNvSpPr txBox="1"/>
          <p:nvPr/>
        </p:nvSpPr>
        <p:spPr>
          <a:xfrm>
            <a:off x="8312378" y="5958354"/>
            <a:ext cx="40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C54F8A47-B898-4F5E-8220-9BAE0F66B4BF}"/>
              </a:ext>
            </a:extLst>
          </p:cNvPr>
          <p:cNvSpPr txBox="1"/>
          <p:nvPr/>
        </p:nvSpPr>
        <p:spPr>
          <a:xfrm>
            <a:off x="2526887" y="5904363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6E85B907-57E7-4A25-8621-38730AE80B9B}"/>
              </a:ext>
            </a:extLst>
          </p:cNvPr>
          <p:cNvSpPr txBox="1"/>
          <p:nvPr/>
        </p:nvSpPr>
        <p:spPr>
          <a:xfrm>
            <a:off x="9763953" y="5935725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8B3B4D52-2EA1-4924-BE74-05E22DE2671E}"/>
              </a:ext>
            </a:extLst>
          </p:cNvPr>
          <p:cNvSpPr txBox="1"/>
          <p:nvPr/>
        </p:nvSpPr>
        <p:spPr>
          <a:xfrm>
            <a:off x="1202084" y="4964746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E9B87EF7-002C-4341-8300-E52F42E93D85}"/>
              </a:ext>
            </a:extLst>
          </p:cNvPr>
          <p:cNvSpPr txBox="1"/>
          <p:nvPr/>
        </p:nvSpPr>
        <p:spPr>
          <a:xfrm>
            <a:off x="8483311" y="4851994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3778E575-6BFC-4C64-B904-AFCF150C7990}"/>
              </a:ext>
            </a:extLst>
          </p:cNvPr>
          <p:cNvSpPr txBox="1"/>
          <p:nvPr/>
        </p:nvSpPr>
        <p:spPr>
          <a:xfrm>
            <a:off x="5074412" y="4943916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AB01CC85-689A-4241-8F42-0BAE73532716}"/>
              </a:ext>
            </a:extLst>
          </p:cNvPr>
          <p:cNvSpPr txBox="1"/>
          <p:nvPr/>
        </p:nvSpPr>
        <p:spPr>
          <a:xfrm>
            <a:off x="3725505" y="5963083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92592300-D5E1-43E5-B350-42A2815166E3}"/>
              </a:ext>
            </a:extLst>
          </p:cNvPr>
          <p:cNvSpPr txBox="1"/>
          <p:nvPr/>
        </p:nvSpPr>
        <p:spPr>
          <a:xfrm>
            <a:off x="10940471" y="4823276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4E2F6D98-5B28-4BA1-A4CB-284504E5F23F}"/>
              </a:ext>
            </a:extLst>
          </p:cNvPr>
          <p:cNvSpPr txBox="1"/>
          <p:nvPr/>
        </p:nvSpPr>
        <p:spPr>
          <a:xfrm>
            <a:off x="3845832" y="4932324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A5E69CE3-507A-41A3-8986-6A1631B9CB46}"/>
              </a:ext>
            </a:extLst>
          </p:cNvPr>
          <p:cNvSpPr txBox="1"/>
          <p:nvPr/>
        </p:nvSpPr>
        <p:spPr>
          <a:xfrm>
            <a:off x="11029021" y="5893529"/>
            <a:ext cx="53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883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3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47B28F2-83F5-4B92-AF63-762CC46F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3" y="295242"/>
            <a:ext cx="5161810" cy="21621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BEAD51F-F368-48C5-A66C-33CCFF1B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03" y="116519"/>
            <a:ext cx="5241938" cy="234089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90F1A8-593E-456E-931F-4E22E5AF9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434" y="2776537"/>
            <a:ext cx="6448425" cy="13049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DB8AB11-8113-4FBB-8561-94E4093F7DC0}"/>
              </a:ext>
            </a:extLst>
          </p:cNvPr>
          <p:cNvSpPr txBox="1"/>
          <p:nvPr/>
        </p:nvSpPr>
        <p:spPr>
          <a:xfrm>
            <a:off x="609600" y="2850776"/>
            <a:ext cx="29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Sort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E590ACB-B00C-4A4A-9D8C-544F3E774897}"/>
              </a:ext>
            </a:extLst>
          </p:cNvPr>
          <p:cNvSpPr txBox="1"/>
          <p:nvPr/>
        </p:nvSpPr>
        <p:spPr>
          <a:xfrm>
            <a:off x="4485434" y="3191435"/>
            <a:ext cx="3242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fish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cornflakes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milk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cheese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salad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yoghurt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brown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bread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EB167DC-8500-4D03-8366-C3BF8DCC5F46}"/>
              </a:ext>
            </a:extLst>
          </p:cNvPr>
          <p:cNvSpPr txBox="1"/>
          <p:nvPr/>
        </p:nvSpPr>
        <p:spPr>
          <a:xfrm>
            <a:off x="7775599" y="3072643"/>
            <a:ext cx="3242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ham, </a:t>
            </a:r>
            <a:r>
              <a:rPr lang="hr-HR" sz="2400" dirty="0" err="1">
                <a:solidFill>
                  <a:srgbClr val="FF0000"/>
                </a:solidFill>
              </a:rPr>
              <a:t>cereal</a:t>
            </a:r>
            <a:r>
              <a:rPr lang="hr-HR" sz="2400" dirty="0">
                <a:solidFill>
                  <a:srgbClr val="FF0000"/>
                </a:solidFill>
              </a:rPr>
              <a:t>, hamburger, </a:t>
            </a:r>
            <a:r>
              <a:rPr lang="hr-HR" sz="2400" dirty="0" err="1">
                <a:solidFill>
                  <a:srgbClr val="FF0000"/>
                </a:solidFill>
              </a:rPr>
              <a:t>cocoa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chips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butter</a:t>
            </a:r>
            <a:r>
              <a:rPr lang="hr-HR" sz="2400" dirty="0">
                <a:solidFill>
                  <a:srgbClr val="FF0000"/>
                </a:solidFill>
              </a:rPr>
              <a:t>, </a:t>
            </a:r>
            <a:r>
              <a:rPr lang="hr-HR" sz="2400" dirty="0" err="1">
                <a:solidFill>
                  <a:srgbClr val="FF0000"/>
                </a:solidFill>
              </a:rPr>
              <a:t>coke</a:t>
            </a:r>
            <a:r>
              <a:rPr lang="hr-HR" sz="2400" dirty="0">
                <a:solidFill>
                  <a:srgbClr val="FF0000"/>
                </a:solidFill>
              </a:rPr>
              <a:t>, a </a:t>
            </a:r>
            <a:r>
              <a:rPr lang="hr-HR" sz="2400" dirty="0" err="1">
                <a:solidFill>
                  <a:srgbClr val="FF0000"/>
                </a:solidFill>
              </a:rPr>
              <a:t>piece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of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pie</a:t>
            </a:r>
            <a:r>
              <a:rPr lang="hr-HR" sz="2400" dirty="0">
                <a:solidFill>
                  <a:srgbClr val="FF0000"/>
                </a:solidFill>
              </a:rPr>
              <a:t>, a </a:t>
            </a:r>
            <a:r>
              <a:rPr lang="hr-HR" sz="2400" dirty="0" err="1">
                <a:solidFill>
                  <a:srgbClr val="FF0000"/>
                </a:solidFill>
              </a:rPr>
              <a:t>candy</a:t>
            </a:r>
            <a:r>
              <a:rPr lang="hr-HR" sz="2400" dirty="0">
                <a:solidFill>
                  <a:srgbClr val="FF0000"/>
                </a:solidFill>
              </a:rPr>
              <a:t> bar, </a:t>
            </a:r>
            <a:r>
              <a:rPr lang="hr-HR" sz="2400" dirty="0" err="1">
                <a:solidFill>
                  <a:srgbClr val="FF0000"/>
                </a:solidFill>
              </a:rPr>
              <a:t>ice-cream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6CCE68E-7430-43FE-AB9F-268E8612A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43" y="4806662"/>
            <a:ext cx="7391009" cy="1926326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63AA29C2-E3F2-47B1-96B3-ADC41D769EFC}"/>
              </a:ext>
            </a:extLst>
          </p:cNvPr>
          <p:cNvSpPr txBox="1"/>
          <p:nvPr/>
        </p:nvSpPr>
        <p:spPr>
          <a:xfrm>
            <a:off x="7549852" y="4549676"/>
            <a:ext cx="4108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1 Mia </a:t>
            </a:r>
            <a:r>
              <a:rPr lang="hr-HR" dirty="0" err="1">
                <a:solidFill>
                  <a:srgbClr val="FF0000"/>
                </a:solidFill>
              </a:rPr>
              <a:t>usually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skips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breakfast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because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has</a:t>
            </a:r>
            <a:r>
              <a:rPr lang="hr-HR" dirty="0">
                <a:solidFill>
                  <a:srgbClr val="FF0000"/>
                </a:solidFill>
              </a:rPr>
              <a:t> no time for </a:t>
            </a:r>
            <a:r>
              <a:rPr lang="hr-HR" dirty="0" err="1">
                <a:solidFill>
                  <a:srgbClr val="FF0000"/>
                </a:solidFill>
              </a:rPr>
              <a:t>it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  <a:p>
            <a:r>
              <a:rPr lang="hr-HR" dirty="0">
                <a:solidFill>
                  <a:srgbClr val="FF0000"/>
                </a:solidFill>
              </a:rPr>
              <a:t>2 </a:t>
            </a:r>
            <a:r>
              <a:rPr lang="hr-HR" dirty="0" err="1">
                <a:solidFill>
                  <a:srgbClr val="FF0000"/>
                </a:solidFill>
              </a:rPr>
              <a:t>There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 a </a:t>
            </a:r>
            <a:r>
              <a:rPr lang="hr-HR" dirty="0" err="1">
                <a:solidFill>
                  <a:srgbClr val="FF0000"/>
                </a:solidFill>
              </a:rPr>
              <a:t>cheese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sandwich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with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brown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bread</a:t>
            </a:r>
            <a:r>
              <a:rPr lang="hr-HR" dirty="0">
                <a:solidFill>
                  <a:srgbClr val="FF0000"/>
                </a:solidFill>
              </a:rPr>
              <a:t>, a </a:t>
            </a:r>
            <a:r>
              <a:rPr lang="hr-HR" dirty="0" err="1">
                <a:solidFill>
                  <a:srgbClr val="FF0000"/>
                </a:solidFill>
              </a:rPr>
              <a:t>carton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of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yoghurt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apple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it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  <a:p>
            <a:r>
              <a:rPr lang="hr-HR" dirty="0">
                <a:solidFill>
                  <a:srgbClr val="FF0000"/>
                </a:solidFill>
              </a:rPr>
              <a:t>3 Mia </a:t>
            </a:r>
            <a:r>
              <a:rPr lang="hr-HR" dirty="0" err="1">
                <a:solidFill>
                  <a:srgbClr val="FF0000"/>
                </a:solidFill>
              </a:rPr>
              <a:t>and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family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often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go</a:t>
            </a:r>
            <a:r>
              <a:rPr lang="hr-HR" dirty="0">
                <a:solidFill>
                  <a:srgbClr val="FF0000"/>
                </a:solidFill>
              </a:rPr>
              <a:t> to a </a:t>
            </a:r>
            <a:r>
              <a:rPr lang="hr-HR" dirty="0" err="1">
                <a:solidFill>
                  <a:srgbClr val="FF0000"/>
                </a:solidFill>
              </a:rPr>
              <a:t>fast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food</a:t>
            </a:r>
            <a:r>
              <a:rPr lang="hr-HR" dirty="0">
                <a:solidFill>
                  <a:srgbClr val="FF0000"/>
                </a:solidFill>
              </a:rPr>
              <a:t> restaurant.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35648EE-51C3-4A52-B862-D28CD5734AE1}"/>
              </a:ext>
            </a:extLst>
          </p:cNvPr>
          <p:cNvSpPr txBox="1"/>
          <p:nvPr/>
        </p:nvSpPr>
        <p:spPr>
          <a:xfrm>
            <a:off x="7455397" y="4862934"/>
            <a:ext cx="4666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1 </a:t>
            </a:r>
            <a:r>
              <a:rPr lang="hr-HR" sz="2000" dirty="0" err="1">
                <a:solidFill>
                  <a:srgbClr val="FF0000"/>
                </a:solidFill>
              </a:rPr>
              <a:t>Pam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eats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cornflakes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with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milk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and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honey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</a:p>
          <a:p>
            <a:r>
              <a:rPr lang="hr-HR" sz="2000" dirty="0">
                <a:solidFill>
                  <a:srgbClr val="FF0000"/>
                </a:solidFill>
              </a:rPr>
              <a:t>2 </a:t>
            </a:r>
            <a:r>
              <a:rPr lang="hr-HR" sz="2000" dirty="0" err="1">
                <a:solidFill>
                  <a:srgbClr val="FF0000"/>
                </a:solidFill>
              </a:rPr>
              <a:t>There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is</a:t>
            </a:r>
            <a:r>
              <a:rPr lang="hr-HR" sz="2000" dirty="0">
                <a:solidFill>
                  <a:srgbClr val="FF0000"/>
                </a:solidFill>
              </a:rPr>
              <a:t> a </a:t>
            </a:r>
            <a:r>
              <a:rPr lang="hr-HR" sz="2000" dirty="0" err="1">
                <a:solidFill>
                  <a:srgbClr val="FF0000"/>
                </a:solidFill>
              </a:rPr>
              <a:t>big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sandwich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with</a:t>
            </a:r>
            <a:r>
              <a:rPr lang="hr-HR" sz="2000" dirty="0">
                <a:solidFill>
                  <a:srgbClr val="FF0000"/>
                </a:solidFill>
              </a:rPr>
              <a:t> a </a:t>
            </a:r>
            <a:r>
              <a:rPr lang="hr-HR" sz="2000" dirty="0" err="1">
                <a:solidFill>
                  <a:srgbClr val="FF0000"/>
                </a:solidFill>
              </a:rPr>
              <a:t>lot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of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butter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and</a:t>
            </a:r>
            <a:r>
              <a:rPr lang="hr-HR" sz="2000" dirty="0">
                <a:solidFill>
                  <a:srgbClr val="FF0000"/>
                </a:solidFill>
              </a:rPr>
              <a:t> ham, a </a:t>
            </a:r>
            <a:r>
              <a:rPr lang="hr-HR" sz="2000" dirty="0" err="1">
                <a:solidFill>
                  <a:srgbClr val="FF0000"/>
                </a:solidFill>
              </a:rPr>
              <a:t>piece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of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pie</a:t>
            </a:r>
            <a:r>
              <a:rPr lang="hr-HR" sz="2000" dirty="0">
                <a:solidFill>
                  <a:srgbClr val="FF0000"/>
                </a:solidFill>
              </a:rPr>
              <a:t>, a </a:t>
            </a:r>
            <a:r>
              <a:rPr lang="hr-HR" sz="2000" dirty="0" err="1">
                <a:solidFill>
                  <a:srgbClr val="FF0000"/>
                </a:solidFill>
              </a:rPr>
              <a:t>carton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of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cocoa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and</a:t>
            </a:r>
            <a:r>
              <a:rPr lang="hr-HR" sz="2000" dirty="0">
                <a:solidFill>
                  <a:srgbClr val="FF0000"/>
                </a:solidFill>
              </a:rPr>
              <a:t> a </a:t>
            </a:r>
            <a:r>
              <a:rPr lang="hr-HR" sz="2000" dirty="0" err="1">
                <a:solidFill>
                  <a:srgbClr val="FF0000"/>
                </a:solidFill>
              </a:rPr>
              <a:t>candy</a:t>
            </a:r>
            <a:r>
              <a:rPr lang="hr-HR" sz="2000" dirty="0">
                <a:solidFill>
                  <a:srgbClr val="FF0000"/>
                </a:solidFill>
              </a:rPr>
              <a:t> bar.</a:t>
            </a:r>
          </a:p>
          <a:p>
            <a:r>
              <a:rPr lang="hr-HR" sz="2000" dirty="0">
                <a:solidFill>
                  <a:srgbClr val="FF0000"/>
                </a:solidFill>
              </a:rPr>
              <a:t>3 </a:t>
            </a:r>
            <a:r>
              <a:rPr lang="hr-HR" sz="2000" dirty="0" err="1">
                <a:solidFill>
                  <a:srgbClr val="FF0000"/>
                </a:solidFill>
              </a:rPr>
              <a:t>They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often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have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cooked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fish</a:t>
            </a:r>
            <a:r>
              <a:rPr lang="hr-HR" sz="2000" dirty="0">
                <a:solidFill>
                  <a:srgbClr val="FF0000"/>
                </a:solidFill>
              </a:rPr>
              <a:t>, some </a:t>
            </a:r>
            <a:r>
              <a:rPr lang="hr-HR" sz="2000" dirty="0" err="1">
                <a:solidFill>
                  <a:srgbClr val="FF0000"/>
                </a:solidFill>
              </a:rPr>
              <a:t>vegetables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and</a:t>
            </a:r>
            <a:r>
              <a:rPr lang="hr-HR" sz="2000" dirty="0">
                <a:solidFill>
                  <a:srgbClr val="FF0000"/>
                </a:solidFill>
              </a:rPr>
              <a:t> a </a:t>
            </a:r>
            <a:r>
              <a:rPr lang="hr-HR" sz="2000" dirty="0" err="1">
                <a:solidFill>
                  <a:srgbClr val="FF0000"/>
                </a:solidFill>
              </a:rPr>
              <a:t>big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bowl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of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salad</a:t>
            </a:r>
            <a:r>
              <a:rPr lang="hr-HR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5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8CADC60B-CA4E-4718-8E97-9D2C05A5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6" y="294695"/>
            <a:ext cx="9363075" cy="2333625"/>
          </a:xfrm>
          <a:prstGeom prst="rect">
            <a:avLst/>
          </a:prstGeom>
        </p:spPr>
      </p:pic>
      <p:pic>
        <p:nvPicPr>
          <p:cNvPr id="12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8F44B891-48DF-4E50-9EBA-E6B03E37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41" y="5584188"/>
            <a:ext cx="2475345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557321E-B885-419B-A97D-A01FAC982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14" y="4054993"/>
            <a:ext cx="6539564" cy="21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71E0894-D6D1-4428-A02C-4859DA34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7563"/>
            <a:ext cx="4483872" cy="270773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05A77A7-F073-4B20-8922-6BB634E442A3}"/>
              </a:ext>
            </a:extLst>
          </p:cNvPr>
          <p:cNvSpPr txBox="1"/>
          <p:nvPr/>
        </p:nvSpPr>
        <p:spPr>
          <a:xfrm>
            <a:off x="5920509" y="341745"/>
            <a:ext cx="533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Book</a:t>
            </a:r>
            <a:r>
              <a:rPr lang="hr-HR" sz="2400" dirty="0"/>
              <a:t>, </a:t>
            </a:r>
            <a:r>
              <a:rPr lang="hr-HR" sz="2400" dirty="0" err="1"/>
              <a:t>page</a:t>
            </a:r>
            <a:r>
              <a:rPr lang="hr-HR" sz="2400" dirty="0"/>
              <a:t> 89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9830765-F3CB-4DDB-B8AA-F568045C1993}"/>
              </a:ext>
            </a:extLst>
          </p:cNvPr>
          <p:cNvSpPr txBox="1"/>
          <p:nvPr/>
        </p:nvSpPr>
        <p:spPr>
          <a:xfrm>
            <a:off x="1015133" y="3861345"/>
            <a:ext cx="490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59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18638ED-BD5D-4D2D-9B14-0F08712D7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561" y="207563"/>
            <a:ext cx="7149573" cy="5540919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B8CDC7F-CAAA-4E2C-925F-6E91B65EC2F3}"/>
              </a:ext>
            </a:extLst>
          </p:cNvPr>
          <p:cNvSpPr txBox="1"/>
          <p:nvPr/>
        </p:nvSpPr>
        <p:spPr>
          <a:xfrm>
            <a:off x="5495366" y="1330598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cereal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40E7643-2BBE-4126-930B-1CCB2A99230F}"/>
              </a:ext>
            </a:extLst>
          </p:cNvPr>
          <p:cNvSpPr txBox="1"/>
          <p:nvPr/>
        </p:nvSpPr>
        <p:spPr>
          <a:xfrm>
            <a:off x="5136097" y="1646832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lunch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box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F4431BD-B22C-48CE-A287-28D20D066472}"/>
              </a:ext>
            </a:extLst>
          </p:cNvPr>
          <p:cNvSpPr txBox="1"/>
          <p:nvPr/>
        </p:nvSpPr>
        <p:spPr>
          <a:xfrm>
            <a:off x="10071127" y="1646831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bread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F663FE5-3F79-41F7-9A94-71696204210F}"/>
              </a:ext>
            </a:extLst>
          </p:cNvPr>
          <p:cNvSpPr txBox="1"/>
          <p:nvPr/>
        </p:nvSpPr>
        <p:spPr>
          <a:xfrm>
            <a:off x="6176044" y="1963066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yoghurt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B29AF58-6EC6-4D11-AC92-AB5091CD6725}"/>
              </a:ext>
            </a:extLst>
          </p:cNvPr>
          <p:cNvSpPr txBox="1"/>
          <p:nvPr/>
        </p:nvSpPr>
        <p:spPr>
          <a:xfrm>
            <a:off x="5299743" y="2279300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dinner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D5BE17D-3770-4B3E-891E-47D944201879}"/>
              </a:ext>
            </a:extLst>
          </p:cNvPr>
          <p:cNvSpPr txBox="1"/>
          <p:nvPr/>
        </p:nvSpPr>
        <p:spPr>
          <a:xfrm>
            <a:off x="9875504" y="2279300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fish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58C2355-AC8B-4CFC-AE18-4150E01A3D1E}"/>
              </a:ext>
            </a:extLst>
          </p:cNvPr>
          <p:cNvSpPr txBox="1"/>
          <p:nvPr/>
        </p:nvSpPr>
        <p:spPr>
          <a:xfrm>
            <a:off x="6886524" y="2595534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bowl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71C2A5A-D02E-4674-91DF-7DA13D9D28C0}"/>
              </a:ext>
            </a:extLst>
          </p:cNvPr>
          <p:cNvSpPr txBox="1"/>
          <p:nvPr/>
        </p:nvSpPr>
        <p:spPr>
          <a:xfrm>
            <a:off x="9690304" y="3618834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washes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691851A-04F5-430A-9D1D-48E087CB70BA}"/>
              </a:ext>
            </a:extLst>
          </p:cNvPr>
          <p:cNvSpPr txBox="1"/>
          <p:nvPr/>
        </p:nvSpPr>
        <p:spPr>
          <a:xfrm>
            <a:off x="9339960" y="3986022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breakfast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749BECB-0712-411D-B5A5-3055F23FAAE9}"/>
              </a:ext>
            </a:extLst>
          </p:cNvPr>
          <p:cNvSpPr txBox="1"/>
          <p:nvPr/>
        </p:nvSpPr>
        <p:spPr>
          <a:xfrm>
            <a:off x="8891901" y="4269231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butter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166AF33-5793-4A54-AD22-8B15B5FB3F92}"/>
              </a:ext>
            </a:extLst>
          </p:cNvPr>
          <p:cNvSpPr txBox="1"/>
          <p:nvPr/>
        </p:nvSpPr>
        <p:spPr>
          <a:xfrm>
            <a:off x="5946314" y="4618490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     </a:t>
            </a:r>
            <a:r>
              <a:rPr lang="hr-HR" sz="2400" b="1" dirty="0" err="1">
                <a:solidFill>
                  <a:srgbClr val="FF0000"/>
                </a:solidFill>
              </a:rPr>
              <a:t>pie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7A8365E-F1BF-4781-B305-AA63BC080D57}"/>
              </a:ext>
            </a:extLst>
          </p:cNvPr>
          <p:cNvSpPr txBox="1"/>
          <p:nvPr/>
        </p:nvSpPr>
        <p:spPr>
          <a:xfrm>
            <a:off x="7996855" y="4618489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carton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E18591A1-F4A1-4317-8527-B470183DA5ED}"/>
              </a:ext>
            </a:extLst>
          </p:cNvPr>
          <p:cNvSpPr txBox="1"/>
          <p:nvPr/>
        </p:nvSpPr>
        <p:spPr>
          <a:xfrm>
            <a:off x="7419401" y="4952652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fast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food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7C882936-8811-406D-A8C4-05C0A7995ACC}"/>
              </a:ext>
            </a:extLst>
          </p:cNvPr>
          <p:cNvSpPr txBox="1"/>
          <p:nvPr/>
        </p:nvSpPr>
        <p:spPr>
          <a:xfrm>
            <a:off x="5263633" y="5286817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chips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F784C03-BEB8-499B-9FDE-FD147018CE8F}"/>
              </a:ext>
            </a:extLst>
          </p:cNvPr>
          <p:cNvSpPr txBox="1"/>
          <p:nvPr/>
        </p:nvSpPr>
        <p:spPr>
          <a:xfrm>
            <a:off x="7928562" y="5286136"/>
            <a:ext cx="15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coke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0E4D256-C9FD-4BB7-AB2D-3110C3C5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06" y="225200"/>
            <a:ext cx="6067425" cy="3257550"/>
          </a:xfrm>
          <a:prstGeom prst="rect">
            <a:avLst/>
          </a:prstGeom>
        </p:spPr>
      </p:pic>
      <p:pic>
        <p:nvPicPr>
          <p:cNvPr id="10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96BF5247-E59F-4E11-A931-4DD063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89" y="3669020"/>
            <a:ext cx="2475345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9602554-35EF-458F-ABAB-A58F0B5A6CA6}"/>
              </a:ext>
            </a:extLst>
          </p:cNvPr>
          <p:cNvSpPr txBox="1"/>
          <p:nvPr/>
        </p:nvSpPr>
        <p:spPr>
          <a:xfrm>
            <a:off x="1867177" y="4724508"/>
            <a:ext cx="8738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Learn</a:t>
            </a:r>
            <a:r>
              <a:rPr lang="hr-HR" sz="2000" i="1" dirty="0"/>
              <a:t> more.</a:t>
            </a:r>
            <a:r>
              <a:rPr lang="hr-HR" sz="2000" dirty="0"/>
              <a:t> </a:t>
            </a:r>
          </a:p>
          <a:p>
            <a:pPr algn="ctr"/>
            <a:r>
              <a:rPr lang="hr-HR" sz="2000" dirty="0"/>
              <a:t>Read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text</a:t>
            </a:r>
            <a:r>
              <a:rPr lang="hr-HR" sz="2000" dirty="0"/>
              <a:t> </a:t>
            </a:r>
            <a:r>
              <a:rPr lang="hr-HR" sz="2000" b="1" i="1" dirty="0"/>
              <a:t>I love </a:t>
            </a:r>
            <a:r>
              <a:rPr lang="hr-HR" sz="2000" b="1" i="1" dirty="0" err="1"/>
              <a:t>food</a:t>
            </a:r>
            <a:r>
              <a:rPr lang="hr-HR" sz="2000" b="1" i="1" dirty="0"/>
              <a:t> – but </a:t>
            </a:r>
            <a:r>
              <a:rPr lang="hr-HR" sz="2000" b="1" i="1" dirty="0" err="1"/>
              <a:t>not</a:t>
            </a:r>
            <a:r>
              <a:rPr lang="hr-HR" sz="2000" b="1" i="1" dirty="0"/>
              <a:t> </a:t>
            </a:r>
            <a:r>
              <a:rPr lang="hr-HR" sz="2000" b="1" i="1" dirty="0" err="1"/>
              <a:t>all</a:t>
            </a:r>
            <a:r>
              <a:rPr lang="hr-HR" sz="2000" b="1" i="1" dirty="0"/>
              <a:t>!</a:t>
            </a:r>
            <a:r>
              <a:rPr lang="hr-HR" sz="2000" b="1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complete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tasks</a:t>
            </a:r>
            <a:r>
              <a:rPr lang="hr-HR" sz="2000" dirty="0"/>
              <a:t>.</a:t>
            </a:r>
            <a:endParaRPr lang="hr-HR" sz="2000" i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7B00286-F2ED-4A42-BE32-A2D34C9C1459}"/>
              </a:ext>
            </a:extLst>
          </p:cNvPr>
          <p:cNvSpPr txBox="1"/>
          <p:nvPr/>
        </p:nvSpPr>
        <p:spPr>
          <a:xfrm>
            <a:off x="2144803" y="5618664"/>
            <a:ext cx="6837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5"/>
              </a:rPr>
              <a:t>https://www.e-sfera.hr/dodatni-digitalni-sadrzaji/398a2ec1-490a-4044-8e25-3733901422d8/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1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66031CB-F0E6-4E6C-9C06-909BFC1B4480}"/>
              </a:ext>
            </a:extLst>
          </p:cNvPr>
          <p:cNvSpPr txBox="1"/>
          <p:nvPr/>
        </p:nvSpPr>
        <p:spPr>
          <a:xfrm>
            <a:off x="519953" y="304800"/>
            <a:ext cx="718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drink</a:t>
            </a:r>
            <a:r>
              <a:rPr lang="hr-HR" sz="2400" dirty="0"/>
              <a:t>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E20F60F-B59C-4AB1-AC29-1583614895AE}"/>
              </a:ext>
            </a:extLst>
          </p:cNvPr>
          <p:cNvSpPr txBox="1"/>
          <p:nvPr/>
        </p:nvSpPr>
        <p:spPr>
          <a:xfrm>
            <a:off x="519953" y="950259"/>
            <a:ext cx="5710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88.</a:t>
            </a:r>
          </a:p>
          <a:p>
            <a:endParaRPr lang="hr-HR" sz="2400" dirty="0"/>
          </a:p>
          <a:p>
            <a:r>
              <a:rPr lang="hr-HR" sz="2400" i="1" dirty="0"/>
              <a:t>An </a:t>
            </a:r>
            <a:r>
              <a:rPr lang="hr-HR" sz="2400" i="1" dirty="0" err="1"/>
              <a:t>apple</a:t>
            </a:r>
            <a:r>
              <a:rPr lang="hr-HR" sz="2400" i="1" dirty="0"/>
              <a:t> a </a:t>
            </a:r>
            <a:r>
              <a:rPr lang="hr-HR" sz="2400" i="1" dirty="0" err="1"/>
              <a:t>day</a:t>
            </a:r>
            <a:r>
              <a:rPr lang="hr-HR" sz="2400" i="1" dirty="0"/>
              <a:t> </a:t>
            </a:r>
            <a:r>
              <a:rPr lang="hr-HR" sz="2400" i="1" dirty="0" err="1"/>
              <a:t>keeps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</a:t>
            </a:r>
            <a:r>
              <a:rPr lang="hr-HR" sz="2400" i="1" dirty="0" err="1"/>
              <a:t>doctor</a:t>
            </a:r>
            <a:r>
              <a:rPr lang="hr-HR" sz="2400" i="1" dirty="0"/>
              <a:t> </a:t>
            </a:r>
            <a:r>
              <a:rPr lang="hr-HR" sz="2400" i="1" dirty="0" err="1"/>
              <a:t>away</a:t>
            </a:r>
            <a:r>
              <a:rPr lang="hr-HR" sz="2400" i="1" dirty="0"/>
              <a:t>.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  <a:endParaRPr lang="hr-HR" sz="2400" i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AFFE8AE-AF04-4100-8BBF-A8E8B59C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16" y="0"/>
            <a:ext cx="6062368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1B2AA38-F272-4EF4-BAFF-86F312507422}"/>
              </a:ext>
            </a:extLst>
          </p:cNvPr>
          <p:cNvSpPr txBox="1"/>
          <p:nvPr/>
        </p:nvSpPr>
        <p:spPr>
          <a:xfrm>
            <a:off x="7700682" y="2052917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529A857-9E26-4118-AC96-7DDF694901C9}"/>
              </a:ext>
            </a:extLst>
          </p:cNvPr>
          <p:cNvSpPr txBox="1"/>
          <p:nvPr/>
        </p:nvSpPr>
        <p:spPr>
          <a:xfrm>
            <a:off x="11483788" y="3198167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A4439D6-C77E-4251-8DA2-EC20C68A4CB5}"/>
              </a:ext>
            </a:extLst>
          </p:cNvPr>
          <p:cNvSpPr txBox="1"/>
          <p:nvPr/>
        </p:nvSpPr>
        <p:spPr>
          <a:xfrm>
            <a:off x="10327341" y="1919755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8C7C668-05CF-4AD3-B4A9-CF5E8EDCD060}"/>
              </a:ext>
            </a:extLst>
          </p:cNvPr>
          <p:cNvSpPr txBox="1"/>
          <p:nvPr/>
        </p:nvSpPr>
        <p:spPr>
          <a:xfrm>
            <a:off x="9215717" y="3092823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F93BC5F-7544-4031-AE70-05E55680C3A7}"/>
              </a:ext>
            </a:extLst>
          </p:cNvPr>
          <p:cNvSpPr txBox="1"/>
          <p:nvPr/>
        </p:nvSpPr>
        <p:spPr>
          <a:xfrm>
            <a:off x="9081247" y="4338917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C4942DF-56F8-485A-A675-225396FAB15E}"/>
              </a:ext>
            </a:extLst>
          </p:cNvPr>
          <p:cNvSpPr txBox="1"/>
          <p:nvPr/>
        </p:nvSpPr>
        <p:spPr>
          <a:xfrm>
            <a:off x="9913850" y="221614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8AAA069-99C1-4843-8150-FC127EA2C07D}"/>
              </a:ext>
            </a:extLst>
          </p:cNvPr>
          <p:cNvSpPr txBox="1"/>
          <p:nvPr/>
        </p:nvSpPr>
        <p:spPr>
          <a:xfrm>
            <a:off x="10049435" y="5459505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4B80475-983A-4181-9B8A-7E7AAB353A47}"/>
              </a:ext>
            </a:extLst>
          </p:cNvPr>
          <p:cNvSpPr txBox="1"/>
          <p:nvPr/>
        </p:nvSpPr>
        <p:spPr>
          <a:xfrm>
            <a:off x="8418417" y="3971364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2F88593-0A24-459A-8012-EABF3F8FA616}"/>
              </a:ext>
            </a:extLst>
          </p:cNvPr>
          <p:cNvSpPr txBox="1"/>
          <p:nvPr/>
        </p:nvSpPr>
        <p:spPr>
          <a:xfrm>
            <a:off x="11349317" y="5228672"/>
            <a:ext cx="4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A5561DD-C87A-4750-A4D0-B3CFC64D4F87}"/>
              </a:ext>
            </a:extLst>
          </p:cNvPr>
          <p:cNvSpPr txBox="1"/>
          <p:nvPr/>
        </p:nvSpPr>
        <p:spPr>
          <a:xfrm>
            <a:off x="6445624" y="5316070"/>
            <a:ext cx="51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3BBCACE3-FFF0-410C-90A8-842991E7C33E}"/>
              </a:ext>
            </a:extLst>
          </p:cNvPr>
          <p:cNvSpPr txBox="1"/>
          <p:nvPr/>
        </p:nvSpPr>
        <p:spPr>
          <a:xfrm>
            <a:off x="10479740" y="3092822"/>
            <a:ext cx="59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F66A90B-1504-43ED-8A93-B3E51C1037FD}"/>
              </a:ext>
            </a:extLst>
          </p:cNvPr>
          <p:cNvSpPr txBox="1"/>
          <p:nvPr/>
        </p:nvSpPr>
        <p:spPr>
          <a:xfrm>
            <a:off x="8933049" y="683279"/>
            <a:ext cx="56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CD1243C-BD55-4A8B-B9D7-7C74386F730A}"/>
              </a:ext>
            </a:extLst>
          </p:cNvPr>
          <p:cNvSpPr txBox="1"/>
          <p:nvPr/>
        </p:nvSpPr>
        <p:spPr>
          <a:xfrm>
            <a:off x="6776481" y="3877252"/>
            <a:ext cx="56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1CB44613-F535-4FD6-AE1D-08D649CA0918}"/>
              </a:ext>
            </a:extLst>
          </p:cNvPr>
          <p:cNvSpPr txBox="1"/>
          <p:nvPr/>
        </p:nvSpPr>
        <p:spPr>
          <a:xfrm>
            <a:off x="7937688" y="5316070"/>
            <a:ext cx="56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D764B33-D584-44F6-85A4-436F3E4177C2}"/>
              </a:ext>
            </a:extLst>
          </p:cNvPr>
          <p:cNvSpPr txBox="1"/>
          <p:nvPr/>
        </p:nvSpPr>
        <p:spPr>
          <a:xfrm>
            <a:off x="10895206" y="73967"/>
            <a:ext cx="56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419215D1-43F6-4432-B3CE-B51A198E6986}"/>
              </a:ext>
            </a:extLst>
          </p:cNvPr>
          <p:cNvSpPr txBox="1"/>
          <p:nvPr/>
        </p:nvSpPr>
        <p:spPr>
          <a:xfrm>
            <a:off x="11762248" y="4164096"/>
            <a:ext cx="56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B6A9A360-4FF8-4699-8183-F1E6EFC0E683}"/>
              </a:ext>
            </a:extLst>
          </p:cNvPr>
          <p:cNvSpPr txBox="1"/>
          <p:nvPr/>
        </p:nvSpPr>
        <p:spPr>
          <a:xfrm>
            <a:off x="519953" y="2294831"/>
            <a:ext cx="490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2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two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: FRUIT </a:t>
            </a:r>
            <a:r>
              <a:rPr lang="hr-HR" sz="2400" dirty="0" err="1"/>
              <a:t>and</a:t>
            </a:r>
            <a:r>
              <a:rPr lang="hr-HR" sz="2400" dirty="0"/>
              <a:t> VEGETABLES.</a:t>
            </a: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25E1DBCB-CD1F-46D4-AA54-3FC5BAFA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21" y="3125828"/>
            <a:ext cx="7557539" cy="350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kstniOkvir 30">
            <a:extLst>
              <a:ext uri="{FF2B5EF4-FFF2-40B4-BE49-F238E27FC236}">
                <a16:creationId xmlns:a16="http://schemas.microsoft.com/office/drawing/2014/main" id="{D2F9A369-1C16-4AED-BD45-C604CAF58490}"/>
              </a:ext>
            </a:extLst>
          </p:cNvPr>
          <p:cNvSpPr txBox="1"/>
          <p:nvPr/>
        </p:nvSpPr>
        <p:spPr>
          <a:xfrm>
            <a:off x="6230471" y="3774141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5178EF7A-F603-4DD3-82E8-07ED32B748DE}"/>
              </a:ext>
            </a:extLst>
          </p:cNvPr>
          <p:cNvSpPr txBox="1"/>
          <p:nvPr/>
        </p:nvSpPr>
        <p:spPr>
          <a:xfrm>
            <a:off x="6230470" y="3994818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41B68CD8-88D1-4DBA-9D8B-561673395EDB}"/>
              </a:ext>
            </a:extLst>
          </p:cNvPr>
          <p:cNvSpPr txBox="1"/>
          <p:nvPr/>
        </p:nvSpPr>
        <p:spPr>
          <a:xfrm>
            <a:off x="6230470" y="4480304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ED57D959-6709-4A1B-8EF3-D5A15298D47F}"/>
              </a:ext>
            </a:extLst>
          </p:cNvPr>
          <p:cNvSpPr txBox="1"/>
          <p:nvPr/>
        </p:nvSpPr>
        <p:spPr>
          <a:xfrm>
            <a:off x="6210994" y="4708211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BA93DA07-9A70-456B-885A-416E91BC7043}"/>
              </a:ext>
            </a:extLst>
          </p:cNvPr>
          <p:cNvSpPr txBox="1"/>
          <p:nvPr/>
        </p:nvSpPr>
        <p:spPr>
          <a:xfrm>
            <a:off x="6219959" y="5271496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C7C6D697-F14E-409D-B06E-20DDE424B99E}"/>
              </a:ext>
            </a:extLst>
          </p:cNvPr>
          <p:cNvSpPr txBox="1"/>
          <p:nvPr/>
        </p:nvSpPr>
        <p:spPr>
          <a:xfrm>
            <a:off x="6260998" y="5769598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22BC325E-41DD-4A08-B215-AB8823A86C80}"/>
              </a:ext>
            </a:extLst>
          </p:cNvPr>
          <p:cNvSpPr txBox="1"/>
          <p:nvPr/>
        </p:nvSpPr>
        <p:spPr>
          <a:xfrm>
            <a:off x="6230470" y="5998664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DA5F856-E01C-4C7A-A81B-454F829CEBCA}"/>
              </a:ext>
            </a:extLst>
          </p:cNvPr>
          <p:cNvSpPr txBox="1"/>
          <p:nvPr/>
        </p:nvSpPr>
        <p:spPr>
          <a:xfrm>
            <a:off x="6212671" y="6235719"/>
            <a:ext cx="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28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CA251DF-011C-491B-BB7F-55644DB7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6925" cy="65151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99F2B24-DA0F-4D8E-AE89-35398F3E5EAD}"/>
              </a:ext>
            </a:extLst>
          </p:cNvPr>
          <p:cNvSpPr txBox="1"/>
          <p:nvPr/>
        </p:nvSpPr>
        <p:spPr>
          <a:xfrm>
            <a:off x="6723529" y="1547540"/>
            <a:ext cx="480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60.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FF2F873-B49A-4D93-B81E-85784267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4" y="401161"/>
            <a:ext cx="5499221" cy="32160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2544589-7CB2-498C-8924-B10E58443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916" y="4276183"/>
            <a:ext cx="6437084" cy="2303920"/>
          </a:xfrm>
          <a:prstGeom prst="rect">
            <a:avLst/>
          </a:prstGeom>
        </p:spPr>
      </p:pic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227A67CE-1EF0-4756-86FD-9B63DFC5749C}"/>
              </a:ext>
            </a:extLst>
          </p:cNvPr>
          <p:cNvCxnSpPr/>
          <p:nvPr/>
        </p:nvCxnSpPr>
        <p:spPr>
          <a:xfrm>
            <a:off x="10228729" y="4876800"/>
            <a:ext cx="537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222B6CA1-8326-4103-A79E-447FA36E293E}"/>
              </a:ext>
            </a:extLst>
          </p:cNvPr>
          <p:cNvCxnSpPr/>
          <p:nvPr/>
        </p:nvCxnSpPr>
        <p:spPr>
          <a:xfrm>
            <a:off x="9619129" y="5181600"/>
            <a:ext cx="537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4B2405DC-DA83-403C-A354-CAAB3095F7DA}"/>
              </a:ext>
            </a:extLst>
          </p:cNvPr>
          <p:cNvCxnSpPr>
            <a:cxnSpLocks/>
          </p:cNvCxnSpPr>
          <p:nvPr/>
        </p:nvCxnSpPr>
        <p:spPr>
          <a:xfrm>
            <a:off x="10085294" y="5428143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BE30C01D-24C7-45CE-813D-84A73B9B165D}"/>
              </a:ext>
            </a:extLst>
          </p:cNvPr>
          <p:cNvCxnSpPr/>
          <p:nvPr/>
        </p:nvCxnSpPr>
        <p:spPr>
          <a:xfrm>
            <a:off x="9547411" y="5719482"/>
            <a:ext cx="537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91FDEB60-F390-4F99-864B-9AA501099B4C}"/>
              </a:ext>
            </a:extLst>
          </p:cNvPr>
          <p:cNvCxnSpPr/>
          <p:nvPr/>
        </p:nvCxnSpPr>
        <p:spPr>
          <a:xfrm>
            <a:off x="11170023" y="6006353"/>
            <a:ext cx="537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D2C28845-B3F4-4396-9791-0DA582B8A3A9}"/>
              </a:ext>
            </a:extLst>
          </p:cNvPr>
          <p:cNvCxnSpPr/>
          <p:nvPr/>
        </p:nvCxnSpPr>
        <p:spPr>
          <a:xfrm>
            <a:off x="9547411" y="6275294"/>
            <a:ext cx="5378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84976F0-F37E-4A96-B942-C37697558E14}"/>
              </a:ext>
            </a:extLst>
          </p:cNvPr>
          <p:cNvSpPr txBox="1"/>
          <p:nvPr/>
        </p:nvSpPr>
        <p:spPr>
          <a:xfrm>
            <a:off x="3068028" y="343072"/>
            <a:ext cx="711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call</a:t>
            </a:r>
            <a:r>
              <a:rPr lang="hr-HR" sz="2400" dirty="0"/>
              <a:t> </a:t>
            </a:r>
            <a:r>
              <a:rPr lang="hr-HR" sz="2400" dirty="0" err="1"/>
              <a:t>superfood</a:t>
            </a:r>
            <a:r>
              <a:rPr lang="hr-HR" sz="2400" dirty="0"/>
              <a:t>?</a:t>
            </a:r>
          </a:p>
        </p:txBody>
      </p:sp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95580A-C25B-4230-B631-DC280E7E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6" y="2512145"/>
            <a:ext cx="2475345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FC61E6D-36CE-4460-939B-DCA96C935808}"/>
              </a:ext>
            </a:extLst>
          </p:cNvPr>
          <p:cNvSpPr txBox="1"/>
          <p:nvPr/>
        </p:nvSpPr>
        <p:spPr>
          <a:xfrm>
            <a:off x="2117909" y="1192741"/>
            <a:ext cx="8738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b="1" i="1" dirty="0" err="1"/>
              <a:t>Learn</a:t>
            </a:r>
            <a:r>
              <a:rPr lang="hr-HR" sz="2400" b="1" i="1" dirty="0"/>
              <a:t> more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read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i="1" dirty="0"/>
              <a:t>Top 5 </a:t>
            </a:r>
            <a:r>
              <a:rPr lang="hr-HR" sz="2400" i="1" dirty="0" err="1"/>
              <a:t>superfoods</a:t>
            </a:r>
            <a:r>
              <a:rPr lang="hr-HR" sz="2400" i="1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65C9CC5-DE36-4946-BCED-ED5B82B5DFFA}"/>
              </a:ext>
            </a:extLst>
          </p:cNvPr>
          <p:cNvSpPr txBox="1"/>
          <p:nvPr/>
        </p:nvSpPr>
        <p:spPr>
          <a:xfrm>
            <a:off x="3068028" y="2280009"/>
            <a:ext cx="6837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hlinkClick r:id="rId4"/>
              </a:rPr>
              <a:t>https://www.e-sfera.hr/dodatni-digitalni-sadrzaji/398a2ec1-490a-4044-8e25-3733901422d8/</a:t>
            </a:r>
            <a:r>
              <a:rPr lang="hr-HR" dirty="0"/>
              <a:t>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E6C09C4-8A89-4C28-A4E7-C62BD5747491}"/>
              </a:ext>
            </a:extLst>
          </p:cNvPr>
          <p:cNvSpPr txBox="1"/>
          <p:nvPr/>
        </p:nvSpPr>
        <p:spPr>
          <a:xfrm>
            <a:off x="3068028" y="3528291"/>
            <a:ext cx="630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food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call</a:t>
            </a:r>
            <a:r>
              <a:rPr lang="hr-HR" sz="2400" dirty="0"/>
              <a:t> </a:t>
            </a:r>
            <a:r>
              <a:rPr lang="hr-HR" sz="2400" dirty="0" err="1"/>
              <a:t>superfood</a:t>
            </a:r>
            <a:r>
              <a:rPr lang="hr-HR" sz="2400" dirty="0"/>
              <a:t>?</a:t>
            </a:r>
          </a:p>
          <a:p>
            <a:pPr algn="ctr"/>
            <a:r>
              <a:rPr lang="hr-HR" sz="2400" dirty="0"/>
              <a:t>How </a:t>
            </a:r>
            <a:r>
              <a:rPr lang="hr-HR" sz="2400" dirty="0" err="1"/>
              <a:t>often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eat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  <a:p>
            <a:pPr algn="ctr"/>
            <a:r>
              <a:rPr lang="hr-HR" sz="2400" dirty="0" err="1"/>
              <a:t>Why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call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superfood</a:t>
            </a:r>
            <a:r>
              <a:rPr lang="hr-HR" sz="2400" dirty="0"/>
              <a:t>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970C0AB-40AD-4763-ACFE-9F479803C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34" y="4152936"/>
            <a:ext cx="3867150" cy="26003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370B28B-51B4-436C-8F6D-89C4E282E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916" y="3749818"/>
            <a:ext cx="2809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9364</TotalTime>
  <Words>495</Words>
  <Application>Microsoft Office PowerPoint</Application>
  <PresentationFormat>Widescreen</PresentationFormat>
  <Paragraphs>111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UNIT 5: Me and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89</cp:revision>
  <dcterms:created xsi:type="dcterms:W3CDTF">2022-09-17T10:21:00Z</dcterms:created>
  <dcterms:modified xsi:type="dcterms:W3CDTF">2023-02-14T15:17:45Z</dcterms:modified>
</cp:coreProperties>
</file>